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" y="48"/>
      </p:cViewPr>
      <p:guideLst>
        <p:guide orient="horz" pos="2171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2024-06-12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2024-06-12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56675" y="555625"/>
            <a:ext cx="5061585" cy="6400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8095" y="4994275"/>
            <a:ext cx="5061585" cy="147129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41300" y="1828800"/>
            <a:ext cx="13085445" cy="29451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38525" y="2141220"/>
            <a:ext cx="1312545" cy="232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6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98365" y="3714115"/>
            <a:ext cx="45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6015" y="283337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</a:rPr>
              <a:t>工效学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95575" y="523938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7030A0"/>
                </a:solidFill>
              </a:rPr>
              <a:t>期末项目展示</a:t>
            </a:r>
          </a:p>
        </p:txBody>
      </p:sp>
      <p:sp>
        <p:nvSpPr>
          <p:cNvPr id="11" name="矩形 10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231630" y="4947285"/>
            <a:ext cx="2633345" cy="1605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许晶华</a:t>
            </a:r>
            <a:r>
              <a:rPr lang="en-US" altLang="zh-CN" sz="1400" b="1">
                <a:solidFill>
                  <a:schemeClr val="bg1"/>
                </a:solidFill>
              </a:rPr>
              <a:t> 20224546</a:t>
            </a:r>
            <a:endParaRPr lang="zh-CN" altLang="en-US" sz="1400" b="1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王</a:t>
            </a:r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zh-CN" altLang="en-US" sz="1400" b="1">
                <a:solidFill>
                  <a:schemeClr val="bg1"/>
                </a:solidFill>
              </a:rPr>
              <a:t>冲</a:t>
            </a:r>
            <a:r>
              <a:rPr lang="en-US" altLang="zh-CN" sz="1400" b="1">
                <a:solidFill>
                  <a:schemeClr val="bg1"/>
                </a:solidFill>
              </a:rPr>
              <a:t> 20224841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洪子期</a:t>
            </a:r>
            <a:r>
              <a:rPr lang="en-US" altLang="zh-CN" sz="1400" b="1">
                <a:solidFill>
                  <a:schemeClr val="bg1"/>
                </a:solidFill>
              </a:rPr>
              <a:t> 20225047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王俊杰</a:t>
            </a:r>
            <a:r>
              <a:rPr lang="en-US" altLang="zh-CN" sz="1400" b="1">
                <a:solidFill>
                  <a:schemeClr val="bg1"/>
                </a:solidFill>
              </a:rPr>
              <a:t> 20224288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陈剑飞</a:t>
            </a:r>
            <a:r>
              <a:rPr lang="en-US" altLang="zh-CN" sz="1400" b="1">
                <a:solidFill>
                  <a:schemeClr val="bg1"/>
                </a:solidFill>
              </a:rPr>
              <a:t> 20223495</a:t>
            </a:r>
          </a:p>
        </p:txBody>
      </p:sp>
      <p:sp>
        <p:nvSpPr>
          <p:cNvPr id="14" name="矩形 13"/>
          <p:cNvSpPr/>
          <p:nvPr/>
        </p:nvSpPr>
        <p:spPr>
          <a:xfrm>
            <a:off x="11649710" y="3293110"/>
            <a:ext cx="151765" cy="333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177905" y="4082415"/>
            <a:ext cx="151765" cy="156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380000">
            <a:off x="9676130" y="27940"/>
            <a:ext cx="254000" cy="556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380000">
            <a:off x="8029575" y="132080"/>
            <a:ext cx="341630" cy="494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25065" y="5298274"/>
            <a:ext cx="4073525" cy="7715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803255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59275" y="595630"/>
            <a:ext cx="2548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数据分析与结论</a:t>
            </a:r>
          </a:p>
        </p:txBody>
      </p:sp>
      <p:pic>
        <p:nvPicPr>
          <p:cNvPr id="5" name="图片 4" descr="屏幕截图 2024-06-11 2316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1092200"/>
            <a:ext cx="3849370" cy="265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65930" y="1540510"/>
            <a:ext cx="687768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最后，结合上述数据分析我们可得到</a:t>
            </a:r>
            <a:r>
              <a:rPr lang="zh-CN" altLang="en-US" sz="2800" b="1">
                <a:solidFill>
                  <a:srgbClr val="7030A0"/>
                </a:solidFill>
              </a:rPr>
              <a:t>螺旋搜索法</a:t>
            </a:r>
            <a:r>
              <a:rPr lang="zh-CN" altLang="en-US"/>
              <a:t>的平均反应时间最短，为11.6分钟；</a:t>
            </a:r>
            <a:r>
              <a:rPr lang="zh-CN" altLang="en-US" b="1">
                <a:solidFill>
                  <a:srgbClr val="7030A0"/>
                </a:solidFill>
              </a:rPr>
              <a:t>螺旋搜索法</a:t>
            </a:r>
            <a:r>
              <a:rPr lang="zh-CN" altLang="en-US"/>
              <a:t>的平均成功率最高，为92%；</a:t>
            </a:r>
            <a:r>
              <a:rPr lang="zh-CN" altLang="en-US" b="1">
                <a:solidFill>
                  <a:srgbClr val="7030A0"/>
                </a:solidFill>
              </a:rPr>
              <a:t>网格搜索法</a:t>
            </a:r>
            <a:r>
              <a:rPr lang="zh-CN" altLang="en-US"/>
              <a:t>的平均覆盖率最高，为95.5%。由于以上实验是基于建模的环境进行的，若处于未知或不可勘测环境，随机游走法可能表现更好。但现实中一般会先勘测环境，所以将螺旋搜索法和网格搜索法</a:t>
            </a:r>
            <a:r>
              <a:rPr lang="zh-CN" altLang="en-US" sz="2400" b="1">
                <a:solidFill>
                  <a:srgbClr val="7030A0"/>
                </a:solidFill>
              </a:rPr>
              <a:t>结合起来的效果应该最好</a:t>
            </a:r>
            <a:r>
              <a:rPr lang="zh-CN" altLang="en-US"/>
              <a:t>。</a:t>
            </a:r>
          </a:p>
        </p:txBody>
      </p:sp>
      <p:pic>
        <p:nvPicPr>
          <p:cNvPr id="18" name="图片 17" descr="屏幕截图 2024-06-11 2323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" y="4101465"/>
            <a:ext cx="2802255" cy="2548890"/>
          </a:xfrm>
          <a:prstGeom prst="rect">
            <a:avLst/>
          </a:prstGeom>
        </p:spPr>
      </p:pic>
      <p:pic>
        <p:nvPicPr>
          <p:cNvPr id="19" name="图片 18" descr="屏幕截图 2024-06-11 2323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815" y="4101465"/>
            <a:ext cx="2941955" cy="25488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07810" y="3778250"/>
            <a:ext cx="4002405" cy="318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左图是Arnold等人（</a:t>
            </a:r>
            <a:r>
              <a:rPr lang="en-US" altLang="zh-CN"/>
              <a:t>2018</a:t>
            </a:r>
            <a:r>
              <a:rPr lang="zh-CN" altLang="en-US"/>
              <a:t>）的研究主要探讨了不同搜索算法在自主飞行机器人群体中的应用。在他们的模拟实验中，使用混合搜索方法的救援机器人在90分钟内可以覆盖2平方公里区域的90%以上，并在不到2小时内达到近99%的覆盖率。这表明，通过结合螺旋和网格(散点)搜索算法，可以在快速搜救中实现高效的覆盖和搜救。与我们研究问题的结论</a:t>
            </a:r>
            <a:r>
              <a:rPr lang="zh-CN" altLang="en-US" b="1">
                <a:solidFill>
                  <a:srgbClr val="7030A0"/>
                </a:solidFill>
              </a:rPr>
              <a:t>基本符合</a:t>
            </a:r>
            <a:r>
              <a:rPr lang="zh-CN" altLang="en-US"/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  <a:sym typeface="+mn-ea"/>
              </a:rPr>
              <a:t>20223495 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陈剑飞</a:t>
            </a:r>
            <a:endParaRPr lang="zh-CN" altLang="en-US" sz="2000" b="1" dirty="0">
              <a:latin typeface="+mn-ea"/>
              <a:cs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9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3835" y="3998595"/>
            <a:ext cx="6262370" cy="26924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56675" y="555625"/>
            <a:ext cx="5061585" cy="6400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8095" y="4994275"/>
            <a:ext cx="5061585" cy="147129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41300" y="1828800"/>
            <a:ext cx="13085445" cy="29451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555" y="2141220"/>
            <a:ext cx="1312545" cy="232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6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9395" y="3714115"/>
            <a:ext cx="45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57045" y="2833370"/>
            <a:ext cx="20993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</a:rPr>
              <a:t>工效学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95575" y="523938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7030A0"/>
                </a:solidFill>
              </a:rPr>
              <a:t>期末项目展示</a:t>
            </a:r>
          </a:p>
        </p:txBody>
      </p:sp>
      <p:sp>
        <p:nvSpPr>
          <p:cNvPr id="11" name="矩形 10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231630" y="4947285"/>
            <a:ext cx="2633345" cy="1605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许晶华</a:t>
            </a:r>
            <a:r>
              <a:rPr lang="en-US" altLang="zh-CN" sz="1400" b="1">
                <a:solidFill>
                  <a:schemeClr val="bg1"/>
                </a:solidFill>
              </a:rPr>
              <a:t> 20224546</a:t>
            </a:r>
            <a:endParaRPr lang="zh-CN" altLang="en-US" sz="1400" b="1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王</a:t>
            </a:r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zh-CN" altLang="en-US" sz="1400" b="1">
                <a:solidFill>
                  <a:schemeClr val="bg1"/>
                </a:solidFill>
              </a:rPr>
              <a:t>冲</a:t>
            </a:r>
            <a:r>
              <a:rPr lang="en-US" altLang="zh-CN" sz="1400" b="1">
                <a:solidFill>
                  <a:schemeClr val="bg1"/>
                </a:solidFill>
              </a:rPr>
              <a:t> 20224841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洪子期</a:t>
            </a:r>
            <a:r>
              <a:rPr lang="en-US" altLang="zh-CN" sz="1400" b="1">
                <a:solidFill>
                  <a:schemeClr val="bg1"/>
                </a:solidFill>
              </a:rPr>
              <a:t> 20225047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王俊杰</a:t>
            </a:r>
            <a:r>
              <a:rPr lang="en-US" altLang="zh-CN" sz="1400" b="1">
                <a:solidFill>
                  <a:schemeClr val="bg1"/>
                </a:solidFill>
              </a:rPr>
              <a:t> 20224288</a:t>
            </a: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陈剑飞</a:t>
            </a:r>
            <a:r>
              <a:rPr lang="en-US" altLang="zh-CN" sz="1400" b="1">
                <a:solidFill>
                  <a:schemeClr val="bg1"/>
                </a:solidFill>
              </a:rPr>
              <a:t> 20223495</a:t>
            </a:r>
          </a:p>
        </p:txBody>
      </p:sp>
      <p:sp>
        <p:nvSpPr>
          <p:cNvPr id="14" name="矩形 13"/>
          <p:cNvSpPr/>
          <p:nvPr/>
        </p:nvSpPr>
        <p:spPr>
          <a:xfrm>
            <a:off x="11649710" y="3293110"/>
            <a:ext cx="151765" cy="333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177905" y="4082415"/>
            <a:ext cx="151765" cy="156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380000">
            <a:off x="9676130" y="27940"/>
            <a:ext cx="254000" cy="556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380000">
            <a:off x="8029575" y="132080"/>
            <a:ext cx="341630" cy="494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06040" y="5295375"/>
            <a:ext cx="4073525" cy="7715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473575" y="2833370"/>
            <a:ext cx="5865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9535" y="1623695"/>
            <a:ext cx="751721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0799" y="1085403"/>
            <a:ext cx="75354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商场火灾场景下救灾机器人抓取目标救援对象的</a:t>
            </a:r>
            <a:r>
              <a:rPr lang="zh-CN" altLang="en-US" sz="2400" b="1" dirty="0"/>
              <a:t>距离特性</a:t>
            </a:r>
            <a:r>
              <a:rPr lang="zh-CN" altLang="en-US" dirty="0"/>
              <a:t>研究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20224546 </a:t>
            </a:r>
            <a:r>
              <a:rPr lang="zh-CN" altLang="en-US" sz="2000" b="1" dirty="0">
                <a:latin typeface="+mn-ea"/>
                <a:cs typeface="+mn-ea"/>
              </a:rPr>
              <a:t>许晶华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0799" y="1945883"/>
            <a:ext cx="768267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研究背景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+mn-ea"/>
                <a:cs typeface="+mn-ea"/>
              </a:rPr>
              <a:t>现实中仅根据摄像头回传画面进行距离判断的救援成功率较低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b="1" dirty="0">
                <a:latin typeface="+mn-ea"/>
                <a:cs typeface="+mn-ea"/>
              </a:rPr>
              <a:t>研究内容</a:t>
            </a:r>
            <a:r>
              <a:rPr lang="zh-CN" altLang="en-US" dirty="0">
                <a:latin typeface="+mn-ea"/>
                <a:cs typeface="+mn-ea"/>
              </a:rPr>
              <a:t>：探究操作者通过摄像头画面做出“抓取”判断时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en-US" altLang="zh-CN" dirty="0">
                <a:latin typeface="+mn-ea"/>
                <a:cs typeface="+mn-ea"/>
              </a:rPr>
              <a:t>                 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cs typeface="+mn-ea"/>
              </a:rPr>
              <a:t>机器人与</a:t>
            </a:r>
            <a:r>
              <a:rPr lang="en-US" altLang="zh-CN" b="1" dirty="0">
                <a:solidFill>
                  <a:srgbClr val="7030A0"/>
                </a:solidFill>
                <a:latin typeface="+mn-ea"/>
                <a:cs typeface="+mn-ea"/>
              </a:rPr>
              <a:t>NPC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cs typeface="+mn-ea"/>
              </a:rPr>
              <a:t>间的实际距离</a:t>
            </a:r>
            <a:r>
              <a:rPr lang="zh-CN" altLang="en-US" dirty="0">
                <a:latin typeface="+mn-ea"/>
                <a:cs typeface="+mn-ea"/>
              </a:rPr>
              <a:t>与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cs typeface="+mn-ea"/>
              </a:rPr>
              <a:t>两者各自移动速度</a:t>
            </a:r>
            <a:r>
              <a:rPr lang="zh-CN" altLang="en-US" dirty="0">
                <a:latin typeface="+mn-ea"/>
                <a:cs typeface="+mn-ea"/>
              </a:rPr>
              <a:t>的关系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b="1" dirty="0">
                <a:latin typeface="+mn-ea"/>
                <a:cs typeface="+mn-ea"/>
              </a:rPr>
              <a:t>研究目的</a:t>
            </a:r>
            <a:r>
              <a:rPr lang="zh-CN" altLang="en-US" dirty="0">
                <a:latin typeface="+mn-ea"/>
                <a:cs typeface="+mn-ea"/>
              </a:rPr>
              <a:t>：挖掘操作者利用摄像头回传画面做出距离判断的人机交互规律，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en-US" altLang="zh-CN" dirty="0">
                <a:latin typeface="+mn-ea"/>
                <a:cs typeface="+mn-ea"/>
              </a:rPr>
              <a:t>                 </a:t>
            </a:r>
            <a:r>
              <a:rPr lang="zh-CN" altLang="en-US" dirty="0">
                <a:latin typeface="+mn-ea"/>
                <a:cs typeface="+mn-ea"/>
              </a:rPr>
              <a:t>以供在操作平台</a:t>
            </a:r>
            <a:r>
              <a:rPr lang="en-US" altLang="zh-CN" dirty="0">
                <a:latin typeface="+mn-ea"/>
                <a:cs typeface="+mn-ea"/>
              </a:rPr>
              <a:t>UI</a:t>
            </a:r>
            <a:r>
              <a:rPr lang="zh-CN" altLang="en-US" dirty="0">
                <a:latin typeface="+mn-ea"/>
                <a:cs typeface="+mn-ea"/>
              </a:rPr>
              <a:t>交互界面给出提示，提高救援成功率</a:t>
            </a:r>
            <a:endParaRPr lang="en-US" altLang="zh-CN" dirty="0">
              <a:latin typeface="+mn-ea"/>
              <a:cs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76" y="883081"/>
            <a:ext cx="4103018" cy="25636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449765" y="3516436"/>
            <a:ext cx="247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远程救援模拟实验平台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0494" y="4299585"/>
            <a:ext cx="70110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实验环境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  <a:cs typeface="+mn-lt"/>
              </a:rPr>
              <a:t>Unity v2019.4.16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+mn-ea"/>
              </a:rPr>
              <a:t>实验流程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dirty="0">
                <a:latin typeface="+mn-ea"/>
                <a:cs typeface="+mn-ea"/>
              </a:rPr>
              <a:t>编写</a:t>
            </a:r>
            <a:r>
              <a:rPr lang="en-US" altLang="zh-CN" dirty="0">
                <a:latin typeface="+mn-ea"/>
                <a:cs typeface="+mn-ea"/>
              </a:rPr>
              <a:t>C#</a:t>
            </a:r>
            <a:r>
              <a:rPr lang="zh-CN" altLang="en-US" dirty="0">
                <a:latin typeface="+mn-ea"/>
                <a:cs typeface="+mn-ea"/>
              </a:rPr>
              <a:t>脚本，收集用户每次操作机器人“抓取”</a:t>
            </a:r>
            <a:r>
              <a:rPr lang="en-US" altLang="zh-CN" dirty="0">
                <a:latin typeface="+mn-ea"/>
                <a:cs typeface="+mn-ea"/>
              </a:rPr>
              <a:t>NPC</a:t>
            </a:r>
            <a:r>
              <a:rPr lang="zh-CN" altLang="en-US" dirty="0">
                <a:latin typeface="+mn-ea"/>
                <a:cs typeface="+mn-ea"/>
              </a:rPr>
              <a:t>时的交</a:t>
            </a:r>
            <a:r>
              <a:rPr lang="en-US" altLang="zh-CN" dirty="0">
                <a:latin typeface="+mn-ea"/>
                <a:cs typeface="+mn-ea"/>
              </a:rPr>
              <a:t>   </a:t>
            </a:r>
            <a:r>
              <a:rPr lang="zh-CN" altLang="en-US" dirty="0">
                <a:latin typeface="+mn-ea"/>
                <a:cs typeface="+mn-ea"/>
              </a:rPr>
              <a:t>互数据；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（</a:t>
            </a:r>
            <a:r>
              <a:rPr lang="en-US" altLang="zh-CN" dirty="0">
                <a:latin typeface="+mn-ea"/>
                <a:cs typeface="+mn-ea"/>
              </a:rPr>
              <a:t>2</a:t>
            </a:r>
            <a:r>
              <a:rPr lang="zh-CN" altLang="en-US" dirty="0">
                <a:latin typeface="+mn-ea"/>
                <a:cs typeface="+mn-ea"/>
              </a:rPr>
              <a:t>）邀请组内</a:t>
            </a:r>
            <a:r>
              <a:rPr lang="en-US" altLang="zh-CN" dirty="0">
                <a:latin typeface="+mn-ea"/>
                <a:cs typeface="+mn-ea"/>
              </a:rPr>
              <a:t>5</a:t>
            </a:r>
            <a:r>
              <a:rPr lang="zh-CN" altLang="en-US" dirty="0">
                <a:latin typeface="+mn-ea"/>
                <a:cs typeface="+mn-ea"/>
              </a:rPr>
              <a:t>位同学作为被试，各通过实验平台在</a:t>
            </a:r>
            <a:r>
              <a:rPr lang="en-US" altLang="zh-CN" dirty="0">
                <a:latin typeface="+mn-ea"/>
                <a:cs typeface="+mn-ea"/>
              </a:rPr>
              <a:t>3min</a:t>
            </a:r>
            <a:r>
              <a:rPr lang="zh-CN" altLang="en-US" dirty="0">
                <a:latin typeface="+mn-ea"/>
                <a:cs typeface="+mn-ea"/>
              </a:rPr>
              <a:t>内完成</a:t>
            </a:r>
            <a:r>
              <a:rPr lang="en-US" altLang="zh-CN" dirty="0">
                <a:latin typeface="+mn-ea"/>
                <a:cs typeface="+mn-ea"/>
              </a:rPr>
              <a:t>10</a:t>
            </a:r>
            <a:r>
              <a:rPr lang="zh-CN" altLang="en-US" dirty="0">
                <a:latin typeface="+mn-ea"/>
                <a:cs typeface="+mn-ea"/>
              </a:rPr>
              <a:t>次模拟救援操作，共得到</a:t>
            </a:r>
            <a:r>
              <a:rPr lang="en-US" altLang="zh-CN" dirty="0">
                <a:latin typeface="+mn-ea"/>
                <a:cs typeface="+mn-ea"/>
              </a:rPr>
              <a:t>50</a:t>
            </a:r>
            <a:r>
              <a:rPr lang="zh-CN" altLang="en-US" dirty="0">
                <a:latin typeface="+mn-ea"/>
                <a:cs typeface="+mn-ea"/>
              </a:rPr>
              <a:t>条数据，存于数据集</a:t>
            </a:r>
            <a:r>
              <a:rPr lang="en-US" altLang="zh-CN" dirty="0">
                <a:latin typeface="+mn-ea"/>
                <a:cs typeface="+mn-ea"/>
              </a:rPr>
              <a:t>bind_data.txt</a:t>
            </a:r>
            <a:r>
              <a:rPr lang="zh-CN" altLang="en-US" dirty="0">
                <a:latin typeface="+mn-ea"/>
                <a:cs typeface="+mn-ea"/>
              </a:rPr>
              <a:t>中；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（</a:t>
            </a:r>
            <a:r>
              <a:rPr lang="en-US" altLang="zh-CN" dirty="0">
                <a:latin typeface="+mn-ea"/>
                <a:cs typeface="+mn-ea"/>
              </a:rPr>
              <a:t>3</a:t>
            </a:r>
            <a:r>
              <a:rPr lang="zh-CN" altLang="en-US" dirty="0">
                <a:latin typeface="+mn-ea"/>
                <a:cs typeface="+mn-ea"/>
              </a:rPr>
              <a:t>）利用</a:t>
            </a:r>
            <a:r>
              <a:rPr lang="en-US" altLang="zh-CN" dirty="0" err="1">
                <a:latin typeface="+mn-ea"/>
                <a:cs typeface="+mn-ea"/>
              </a:rPr>
              <a:t>Matlab</a:t>
            </a:r>
            <a:r>
              <a:rPr lang="zh-CN" altLang="en-US" dirty="0">
                <a:latin typeface="+mn-ea"/>
                <a:cs typeface="+mn-ea"/>
              </a:rPr>
              <a:t>软件进行统计建模分析，得出结论。</a:t>
            </a:r>
            <a:endParaRPr lang="en-US" altLang="zh-CN" dirty="0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4137660"/>
            <a:ext cx="2720975" cy="25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2380" y="4573905"/>
            <a:ext cx="1955800" cy="474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+mn-ea"/>
              </a:rPr>
              <a:t>部分实验数据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059295" y="3977640"/>
            <a:ext cx="3093085" cy="277368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9535" y="1623695"/>
            <a:ext cx="751721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50799" y="1155888"/>
            <a:ext cx="753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商场火灾场景下救灾机器人抓取目标救援对象的</a:t>
            </a:r>
            <a:r>
              <a:rPr lang="zh-CN" altLang="en-US" sz="2400" b="1" dirty="0">
                <a:sym typeface="+mn-ea"/>
              </a:rPr>
              <a:t>距离特性</a:t>
            </a:r>
            <a:r>
              <a:rPr lang="zh-CN" altLang="en-US" dirty="0">
                <a:sym typeface="+mn-ea"/>
              </a:rPr>
              <a:t>研究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3875" y="4569460"/>
            <a:ext cx="977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cs typeface="+mn-ea"/>
              </a:rPr>
              <a:t>实验结论：</a:t>
            </a: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（</a:t>
            </a:r>
            <a:r>
              <a:rPr lang="en-US" altLang="zh-CN" dirty="0">
                <a:latin typeface="+mn-ea"/>
                <a:cs typeface="+mn-ea"/>
              </a:rPr>
              <a:t>1</a:t>
            </a:r>
            <a:r>
              <a:rPr lang="zh-CN" altLang="en-US" dirty="0">
                <a:latin typeface="+mn-ea"/>
                <a:cs typeface="+mn-ea"/>
              </a:rPr>
              <a:t>）用户根据摄像头进行执行“抓取”操作判断的决策距离均在</a:t>
            </a:r>
            <a:r>
              <a:rPr lang="en-US" altLang="zh-CN" dirty="0">
                <a:latin typeface="+mn-ea"/>
                <a:cs typeface="+mn-ea"/>
              </a:rPr>
              <a:t>3</a:t>
            </a:r>
            <a:r>
              <a:rPr lang="zh-CN" altLang="en-US" dirty="0">
                <a:latin typeface="+mn-ea"/>
                <a:cs typeface="+mn-ea"/>
              </a:rPr>
              <a:t>单位之内，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en-US" altLang="zh-CN" dirty="0">
                <a:latin typeface="+mn-ea"/>
                <a:cs typeface="+mn-ea"/>
              </a:rPr>
              <a:t>     </a:t>
            </a:r>
            <a:r>
              <a:rPr lang="zh-CN" altLang="en-US" dirty="0">
                <a:latin typeface="+mn-ea"/>
                <a:cs typeface="+mn-ea"/>
              </a:rPr>
              <a:t>均值约为</a:t>
            </a:r>
            <a:r>
              <a:rPr lang="en-US" altLang="zh-CN" dirty="0">
                <a:solidFill>
                  <a:srgbClr val="7030A0"/>
                </a:solidFill>
                <a:latin typeface="+mn-ea"/>
                <a:cs typeface="+mn-ea"/>
              </a:rPr>
              <a:t>2.87</a:t>
            </a:r>
            <a:r>
              <a:rPr lang="zh-CN" altLang="en-US" dirty="0">
                <a:latin typeface="+mn-ea"/>
                <a:cs typeface="+mn-ea"/>
              </a:rPr>
              <a:t>，方差为</a:t>
            </a:r>
            <a:r>
              <a:rPr lang="en-US" altLang="zh-CN" dirty="0">
                <a:solidFill>
                  <a:srgbClr val="7030A0"/>
                </a:solidFill>
                <a:latin typeface="+mn-ea"/>
                <a:cs typeface="+mn-ea"/>
              </a:rPr>
              <a:t>0.5743</a:t>
            </a:r>
            <a:r>
              <a:rPr lang="zh-CN" altLang="en-US" dirty="0">
                <a:latin typeface="+mn-ea"/>
                <a:cs typeface="+mn-ea"/>
              </a:rPr>
              <a:t>，</a:t>
            </a:r>
            <a:r>
              <a:rPr lang="zh-CN" altLang="en-US" b="1" dirty="0">
                <a:latin typeface="+mn-ea"/>
                <a:cs typeface="+mn-ea"/>
              </a:rPr>
              <a:t>相对较为稳定</a:t>
            </a:r>
            <a:r>
              <a:rPr lang="zh-CN" altLang="en-US" dirty="0">
                <a:latin typeface="+mn-ea"/>
                <a:cs typeface="+mn-ea"/>
              </a:rPr>
              <a:t>；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（</a:t>
            </a:r>
            <a:r>
              <a:rPr lang="en-US" altLang="zh-CN" dirty="0">
                <a:latin typeface="+mn-ea"/>
                <a:cs typeface="+mn-ea"/>
              </a:rPr>
              <a:t>2</a:t>
            </a:r>
            <a:r>
              <a:rPr lang="zh-CN" altLang="en-US" dirty="0">
                <a:latin typeface="+mn-ea"/>
                <a:cs typeface="+mn-ea"/>
              </a:rPr>
              <a:t>）用户根据摄像头进行执行“抓取”操作判断的</a:t>
            </a:r>
            <a:r>
              <a:rPr lang="zh-CN" altLang="en-US" b="1" dirty="0">
                <a:latin typeface="+mn-ea"/>
                <a:cs typeface="+mn-ea"/>
              </a:rPr>
              <a:t>决策距离与</a:t>
            </a:r>
            <a:r>
              <a:rPr lang="en-US" altLang="zh-CN" b="1" dirty="0">
                <a:latin typeface="+mn-ea"/>
                <a:cs typeface="+mn-ea"/>
              </a:rPr>
              <a:t>NPC</a:t>
            </a:r>
            <a:r>
              <a:rPr lang="zh-CN" altLang="en-US" b="1" dirty="0">
                <a:latin typeface="+mn-ea"/>
                <a:cs typeface="+mn-ea"/>
              </a:rPr>
              <a:t>移动速度成正相关</a:t>
            </a:r>
            <a:r>
              <a:rPr lang="zh-CN" altLang="en-US" dirty="0">
                <a:latin typeface="+mn-ea"/>
                <a:cs typeface="+mn-ea"/>
              </a:rPr>
              <a:t>，</a:t>
            </a:r>
            <a:r>
              <a:rPr lang="zh-CN" altLang="en-US" b="1" dirty="0">
                <a:latin typeface="+mn-ea"/>
                <a:cs typeface="+mn-ea"/>
              </a:rPr>
              <a:t>与机器人移动速度成负相关</a:t>
            </a:r>
            <a:r>
              <a:rPr lang="zh-CN" altLang="en-US" dirty="0">
                <a:latin typeface="+mn-ea"/>
                <a:cs typeface="+mn-ea"/>
              </a:rPr>
              <a:t>。</a:t>
            </a:r>
            <a:endParaRPr lang="en-US" altLang="zh-CN" dirty="0">
              <a:latin typeface="+mn-ea"/>
              <a:cs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9" y="2073462"/>
            <a:ext cx="3615995" cy="225999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18" y="2073462"/>
            <a:ext cx="3877286" cy="22599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13" y="2073463"/>
            <a:ext cx="3349958" cy="22599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20224546 </a:t>
            </a:r>
            <a:r>
              <a:rPr lang="zh-CN" altLang="en-US" sz="2000" b="1" dirty="0">
                <a:latin typeface="+mn-ea"/>
                <a:cs typeface="+mn-ea"/>
              </a:rPr>
              <a:t>许晶华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250" y="1946275"/>
            <a:ext cx="11700510" cy="25368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9875" y="2318385"/>
            <a:ext cx="5561330" cy="420751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70510" y="161734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2250" y="861060"/>
            <a:ext cx="32899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救援机器人场景中远程操控</a:t>
            </a:r>
          </a:p>
          <a:p>
            <a:r>
              <a:rPr lang="zh-CN" altLang="en-US" sz="2400" b="1"/>
              <a:t>输入设备</a:t>
            </a:r>
            <a:r>
              <a:rPr lang="zh-CN" altLang="en-US"/>
              <a:t>对营救效果的影响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55" y="1861820"/>
            <a:ext cx="5478780" cy="4108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6150" y="609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测试设备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4010" y="9994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实验设计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64350" y="1333500"/>
            <a:ext cx="4334510" cy="449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b="1">
                <a:solidFill>
                  <a:srgbClr val="7030A0"/>
                </a:solidFill>
              </a:rPr>
              <a:t>1.</a:t>
            </a:r>
            <a:r>
              <a:rPr lang="en-US" altLang="zh-CN"/>
              <a:t> </a:t>
            </a:r>
            <a:r>
              <a:rPr lang="zh-CN" altLang="en-US" b="1"/>
              <a:t>实验目的：</a:t>
            </a:r>
            <a:endParaRPr lang="zh-CN" altLang="en-US"/>
          </a:p>
          <a:p>
            <a:endParaRPr lang="zh-CN" altLang="en-US"/>
          </a:p>
          <a:p>
            <a:r>
              <a:rPr lang="en-US" altLang="zh-CN" sz="1400"/>
              <a:t>    </a:t>
            </a:r>
            <a:r>
              <a:rPr lang="zh-CN" altLang="en-US" sz="1400"/>
              <a:t>探究该实验平台中</a:t>
            </a:r>
            <a:r>
              <a:rPr lang="zh-CN" altLang="en-US" sz="2800">
                <a:solidFill>
                  <a:srgbClr val="7030A0"/>
                </a:solidFill>
              </a:rPr>
              <a:t>输入设备</a:t>
            </a:r>
            <a:r>
              <a:rPr lang="zh-CN" altLang="en-US" sz="1400"/>
              <a:t>对结果的影响，及哪种是更优的方案</a:t>
            </a:r>
            <a:endParaRPr lang="en-US" altLang="zh-CN" sz="1400"/>
          </a:p>
          <a:p>
            <a:endParaRPr lang="en-US" altLang="zh-CN"/>
          </a:p>
          <a:p>
            <a:pPr algn="r"/>
            <a:r>
              <a:rPr lang="en-US" altLang="zh-CN" b="1">
                <a:solidFill>
                  <a:srgbClr val="7030A0"/>
                </a:solidFill>
              </a:rPr>
              <a:t>2.</a:t>
            </a:r>
            <a:r>
              <a:rPr lang="en-US" altLang="zh-CN">
                <a:solidFill>
                  <a:srgbClr val="7030A0"/>
                </a:solidFill>
              </a:rPr>
              <a:t> </a:t>
            </a:r>
            <a:r>
              <a:rPr lang="zh-CN" altLang="en-US" b="1"/>
              <a:t>平台改进：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 sz="1400"/>
              <a:t>优化操作逻辑，添加</a:t>
            </a:r>
            <a:r>
              <a:rPr lang="zh-CN" altLang="en-US" sz="2800">
                <a:solidFill>
                  <a:srgbClr val="7030A0"/>
                </a:solidFill>
              </a:rPr>
              <a:t>手柄</a:t>
            </a:r>
            <a:r>
              <a:rPr lang="zh-CN" altLang="en-US" sz="1400"/>
              <a:t>的操作方式</a:t>
            </a:r>
          </a:p>
          <a:p>
            <a:endParaRPr lang="zh-CN" altLang="en-US" sz="1400"/>
          </a:p>
          <a:p>
            <a:pPr algn="r"/>
            <a:r>
              <a:rPr lang="en-US" altLang="zh-CN" b="1">
                <a:solidFill>
                  <a:srgbClr val="7030A0"/>
                </a:solidFill>
              </a:rPr>
              <a:t>3.</a:t>
            </a:r>
            <a:r>
              <a:rPr lang="en-US" altLang="zh-CN"/>
              <a:t> </a:t>
            </a:r>
            <a:r>
              <a:rPr lang="zh-CN" altLang="en-US" b="1"/>
              <a:t>任务设置：</a:t>
            </a:r>
            <a:endParaRPr lang="zh-CN" altLang="en-US"/>
          </a:p>
          <a:p>
            <a:pPr algn="r"/>
            <a:endParaRPr lang="zh-CN" altLang="en-US"/>
          </a:p>
          <a:p>
            <a:r>
              <a:rPr lang="en-US" altLang="zh-CN"/>
              <a:t>    </a:t>
            </a:r>
            <a:r>
              <a:rPr lang="zh-CN" altLang="en-US" sz="1400"/>
              <a:t>共计</a:t>
            </a:r>
            <a:r>
              <a:rPr lang="zh-CN" altLang="en-US" sz="2800" b="1">
                <a:solidFill>
                  <a:srgbClr val="7030A0"/>
                </a:solidFill>
              </a:rPr>
              <a:t>10</a:t>
            </a:r>
            <a:r>
              <a:rPr lang="zh-CN" altLang="en-US" sz="1400"/>
              <a:t>名受试，抽签分组为两个</a:t>
            </a:r>
            <a:r>
              <a:rPr lang="zh-CN" altLang="en-US" sz="1400">
                <a:solidFill>
                  <a:srgbClr val="7030A0"/>
                </a:solidFill>
              </a:rPr>
              <a:t>五人组</a:t>
            </a:r>
            <a:r>
              <a:rPr lang="zh-CN" altLang="en-US" sz="1400"/>
              <a:t>分别进行手柄和鼠标的测试。</a:t>
            </a:r>
          </a:p>
          <a:p>
            <a:r>
              <a:rPr lang="zh-CN" altLang="en-US" sz="1400"/>
              <a:t>记录每次测试受试尝试拉取的</a:t>
            </a:r>
            <a:r>
              <a:rPr lang="zh-CN" altLang="en-US" sz="1400" b="1">
                <a:solidFill>
                  <a:srgbClr val="7030A0"/>
                </a:solidFill>
              </a:rPr>
              <a:t>成功率</a:t>
            </a:r>
            <a:r>
              <a:rPr lang="zh-CN" altLang="en-US" sz="1400"/>
              <a:t>（成功拉取次数/拉取操作次数）</a:t>
            </a:r>
          </a:p>
          <a:p>
            <a:r>
              <a:rPr lang="zh-CN" altLang="en-US" sz="1400"/>
              <a:t>以及60s内营救人员的</a:t>
            </a:r>
            <a:r>
              <a:rPr lang="zh-CN" altLang="en-US" sz="1400" b="1">
                <a:solidFill>
                  <a:srgbClr val="7030A0"/>
                </a:solidFill>
              </a:rPr>
              <a:t>完成率</a:t>
            </a:r>
            <a:r>
              <a:rPr lang="zh-CN" altLang="en-US" sz="1400"/>
              <a:t>（成功救出人数/总被困人数）。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8111490" y="173799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111490" y="317055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8111490" y="447611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20224841 </a:t>
            </a:r>
            <a:r>
              <a:rPr lang="zh-CN" altLang="en-US" sz="2000" b="1" dirty="0">
                <a:latin typeface="+mn-ea"/>
                <a:cs typeface="+mn-ea"/>
              </a:rPr>
              <a:t>王</a:t>
            </a:r>
            <a:r>
              <a:rPr lang="en-US" altLang="zh-CN" sz="2000" b="1" dirty="0">
                <a:latin typeface="+mn-ea"/>
                <a:cs typeface="+mn-ea"/>
              </a:rPr>
              <a:t>  </a:t>
            </a:r>
            <a:r>
              <a:rPr lang="zh-CN" altLang="en-US" sz="2000" b="1" dirty="0">
                <a:latin typeface="+mn-ea"/>
                <a:cs typeface="+mn-ea"/>
              </a:rPr>
              <a:t>冲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963670" y="3751580"/>
            <a:ext cx="8890" cy="30035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25" y="1984375"/>
            <a:ext cx="2743200" cy="233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" y="4318000"/>
            <a:ext cx="2705100" cy="2343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41755" y="1129030"/>
            <a:ext cx="1571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/>
              <a:t>实验数据</a:t>
            </a:r>
          </a:p>
        </p:txBody>
      </p:sp>
      <p:sp>
        <p:nvSpPr>
          <p:cNvPr id="7" name="矩形 6"/>
          <p:cNvSpPr/>
          <p:nvPr/>
        </p:nvSpPr>
        <p:spPr>
          <a:xfrm>
            <a:off x="422910" y="1845945"/>
            <a:ext cx="3408680" cy="48120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1115060"/>
            <a:ext cx="2012950" cy="17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10" y="1072515"/>
            <a:ext cx="2061210" cy="183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655" y="1057275"/>
            <a:ext cx="206121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6508115" y="2911475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准确率-均值和标准差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330055" y="2911475"/>
            <a:ext cx="251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完成率-均值和标准差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93870" y="3538220"/>
            <a:ext cx="1571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/>
              <a:t>分析结果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65495" y="3895725"/>
            <a:ext cx="4829175" cy="318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/>
              <a:t>手柄组</a:t>
            </a:r>
            <a:r>
              <a:rPr lang="zh-CN" altLang="en-US" sz="1400"/>
              <a:t>准确率的</a:t>
            </a:r>
            <a:r>
              <a:rPr lang="en-US" altLang="zh-CN" sz="1400"/>
              <a:t>    </a:t>
            </a:r>
            <a:r>
              <a:rPr lang="zh-CN" altLang="en-US" sz="1400"/>
              <a:t>均值为</a:t>
            </a:r>
            <a:r>
              <a:rPr lang="zh-CN" altLang="en-US" sz="1400">
                <a:solidFill>
                  <a:srgbClr val="7030A0"/>
                </a:solidFill>
              </a:rPr>
              <a:t>0.97</a:t>
            </a:r>
            <a:r>
              <a:rPr lang="zh-CN" altLang="en-US" sz="1400"/>
              <a:t>，标准差为</a:t>
            </a:r>
            <a:r>
              <a:rPr lang="zh-CN" altLang="en-US" sz="1400">
                <a:solidFill>
                  <a:srgbClr val="7030A0"/>
                </a:solidFill>
              </a:rPr>
              <a:t>0.07</a:t>
            </a:r>
            <a:r>
              <a:rPr lang="zh-CN" altLang="en-US" sz="1400"/>
              <a:t>；</a:t>
            </a:r>
          </a:p>
          <a:p>
            <a:r>
              <a:rPr lang="zh-CN" altLang="en-US" sz="1600" b="1"/>
              <a:t>键鼠组</a:t>
            </a:r>
            <a:r>
              <a:rPr lang="zh-CN" altLang="en-US" sz="1400"/>
              <a:t>准确率的</a:t>
            </a:r>
            <a:r>
              <a:rPr lang="en-US" altLang="zh-CN" sz="1400"/>
              <a:t>    </a:t>
            </a:r>
            <a:r>
              <a:rPr lang="zh-CN" altLang="en-US" sz="1400"/>
              <a:t>均值为</a:t>
            </a:r>
            <a:r>
              <a:rPr lang="zh-CN" altLang="en-US" sz="1400">
                <a:solidFill>
                  <a:srgbClr val="7030A0"/>
                </a:solidFill>
              </a:rPr>
              <a:t>0.62</a:t>
            </a:r>
            <a:r>
              <a:rPr lang="zh-CN" altLang="en-US" sz="1400"/>
              <a:t>，标准差为</a:t>
            </a:r>
            <a:r>
              <a:rPr lang="zh-CN" altLang="en-US" sz="1400">
                <a:solidFill>
                  <a:srgbClr val="7030A0"/>
                </a:solidFill>
              </a:rPr>
              <a:t>0.12</a:t>
            </a:r>
            <a:r>
              <a:rPr lang="zh-CN" altLang="en-US" sz="1400"/>
              <a:t>；</a:t>
            </a:r>
          </a:p>
          <a:p>
            <a:endParaRPr lang="zh-CN" altLang="en-US" sz="1400"/>
          </a:p>
          <a:p>
            <a:r>
              <a:rPr lang="zh-CN" altLang="en-US" sz="1400"/>
              <a:t>t检验的p值为</a:t>
            </a:r>
            <a:r>
              <a:rPr lang="zh-CN" altLang="en-US" sz="1400">
                <a:solidFill>
                  <a:srgbClr val="7030A0"/>
                </a:solidFill>
              </a:rPr>
              <a:t>0.3466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600" b="1"/>
              <a:t>手柄组</a:t>
            </a:r>
            <a:r>
              <a:rPr lang="zh-CN" altLang="en-US" sz="1400"/>
              <a:t>完成率的</a:t>
            </a:r>
            <a:r>
              <a:rPr lang="en-US" altLang="zh-CN" sz="1400"/>
              <a:t>    </a:t>
            </a:r>
            <a:r>
              <a:rPr lang="zh-CN" altLang="en-US" sz="1400"/>
              <a:t>均值为</a:t>
            </a:r>
            <a:r>
              <a:rPr lang="zh-CN" altLang="en-US" sz="1400">
                <a:solidFill>
                  <a:srgbClr val="7030A0"/>
                </a:solidFill>
              </a:rPr>
              <a:t>1.00</a:t>
            </a:r>
            <a:r>
              <a:rPr lang="zh-CN" altLang="en-US" sz="1400"/>
              <a:t>，标准差为</a:t>
            </a:r>
            <a:r>
              <a:rPr lang="zh-CN" altLang="en-US" sz="1400">
                <a:solidFill>
                  <a:srgbClr val="7030A0"/>
                </a:solidFill>
              </a:rPr>
              <a:t>0.00</a:t>
            </a:r>
            <a:r>
              <a:rPr lang="zh-CN" altLang="en-US" sz="1400"/>
              <a:t>；</a:t>
            </a:r>
          </a:p>
          <a:p>
            <a:r>
              <a:rPr lang="zh-CN" altLang="en-US" sz="1600" b="1"/>
              <a:t>键鼠组</a:t>
            </a:r>
            <a:r>
              <a:rPr lang="zh-CN" altLang="en-US" sz="1400"/>
              <a:t>完成率的</a:t>
            </a:r>
            <a:r>
              <a:rPr lang="en-US" altLang="zh-CN" sz="1400"/>
              <a:t>    </a:t>
            </a:r>
            <a:r>
              <a:rPr lang="zh-CN" altLang="en-US" sz="1400"/>
              <a:t>均值为</a:t>
            </a:r>
            <a:r>
              <a:rPr lang="zh-CN" altLang="en-US" sz="1400">
                <a:solidFill>
                  <a:srgbClr val="7030A0"/>
                </a:solidFill>
              </a:rPr>
              <a:t>0.57</a:t>
            </a:r>
            <a:r>
              <a:rPr lang="zh-CN" altLang="en-US" sz="1400"/>
              <a:t>，标准差为</a:t>
            </a:r>
            <a:r>
              <a:rPr lang="zh-CN" altLang="en-US" sz="1400">
                <a:solidFill>
                  <a:srgbClr val="7030A0"/>
                </a:solidFill>
              </a:rPr>
              <a:t>0.16</a:t>
            </a:r>
            <a:r>
              <a:rPr lang="zh-CN" altLang="en-US" sz="1400"/>
              <a:t>；</a:t>
            </a:r>
          </a:p>
          <a:p>
            <a:endParaRPr lang="zh-CN" altLang="en-US" sz="1400"/>
          </a:p>
          <a:p>
            <a:r>
              <a:rPr lang="zh-CN" altLang="en-US" sz="1400"/>
              <a:t>t检验的p值为</a:t>
            </a:r>
            <a:r>
              <a:rPr lang="zh-CN" altLang="en-US" sz="1400">
                <a:solidFill>
                  <a:srgbClr val="7030A0"/>
                </a:solidFill>
              </a:rPr>
              <a:t>0.5284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所以认为两组之间两项指标均</a:t>
            </a:r>
            <a:r>
              <a:rPr lang="zh-CN" altLang="en-US" sz="2000">
                <a:solidFill>
                  <a:srgbClr val="7030A0"/>
                </a:solidFill>
              </a:rPr>
              <a:t>不存在显著差异</a:t>
            </a:r>
            <a:r>
              <a:rPr lang="zh-CN" altLang="en-US" sz="1400"/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216535" y="265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  <a:sym typeface="+mn-ea"/>
              </a:rPr>
              <a:t>20224841 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王</a:t>
            </a:r>
            <a:r>
              <a:rPr lang="en-US" altLang="zh-CN" sz="2000" b="1" dirty="0">
                <a:latin typeface="+mn-ea"/>
                <a:cs typeface="+mn-ea"/>
                <a:sym typeface="+mn-ea"/>
              </a:rPr>
              <a:t>  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冲</a:t>
            </a:r>
            <a:endParaRPr lang="zh-CN" altLang="en-US" sz="2000" b="1" dirty="0">
              <a:latin typeface="+mn-ea"/>
              <a:cs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70145" y="2911475"/>
            <a:ext cx="105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箱线图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4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270510" y="1623695"/>
            <a:ext cx="4209415" cy="57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5" t="29751" r="11489" b="28471"/>
          <a:stretch>
            <a:fillRect/>
          </a:stretch>
        </p:blipFill>
        <p:spPr>
          <a:xfrm>
            <a:off x="968057" y="2411412"/>
            <a:ext cx="10256519" cy="28651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20225047 </a:t>
            </a:r>
            <a:r>
              <a:rPr lang="zh-CN" altLang="en-US" sz="2000" b="1" dirty="0">
                <a:latin typeface="+mn-ea"/>
                <a:cs typeface="+mn-ea"/>
              </a:rPr>
              <a:t>洪子期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2250" y="861060"/>
            <a:ext cx="4389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研究操作者的</a:t>
            </a:r>
            <a:r>
              <a:rPr lang="zh-CN" altLang="en-US" b="1"/>
              <a:t>认知能力</a:t>
            </a:r>
            <a:r>
              <a:rPr lang="zh-CN" altLang="en-US"/>
              <a:t>（如记忆力、空间能力）如何影响其操作救援机器人的绩效</a:t>
            </a:r>
          </a:p>
        </p:txBody>
      </p:sp>
      <p:sp>
        <p:nvSpPr>
          <p:cNvPr id="14" name="矩形 13"/>
          <p:cNvSpPr/>
          <p:nvPr/>
        </p:nvSpPr>
        <p:spPr>
          <a:xfrm>
            <a:off x="1012825" y="2519680"/>
            <a:ext cx="10137775" cy="275336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5333" r="3001" b="9555"/>
          <a:stretch>
            <a:fillRect/>
          </a:stretch>
        </p:blipFill>
        <p:spPr>
          <a:xfrm>
            <a:off x="537845" y="2160905"/>
            <a:ext cx="11384280" cy="4465320"/>
          </a:xfrm>
          <a:prstGeom prst="rect">
            <a:avLst/>
          </a:prstGeom>
        </p:spPr>
      </p:pic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270510" y="1623695"/>
            <a:ext cx="415571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  <a:sym typeface="+mn-ea"/>
              </a:rPr>
              <a:t>20225047 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洪子期</a:t>
            </a:r>
            <a:endParaRPr lang="zh-CN" altLang="en-US" sz="2000" b="1" dirty="0">
              <a:latin typeface="+mn-ea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6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2250" y="861060"/>
            <a:ext cx="4389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研究操作者的</a:t>
            </a:r>
            <a:r>
              <a:rPr lang="zh-CN" altLang="en-US" b="1"/>
              <a:t>认知能力</a:t>
            </a:r>
            <a:r>
              <a:rPr lang="zh-CN" altLang="en-US"/>
              <a:t>（如记忆力、空间能力）如何影响其操作救援机器人的绩效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3900" y="18815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数据分析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537845" y="3502660"/>
            <a:ext cx="4997450" cy="26924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694670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70510" y="161734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0510" y="1133792"/>
            <a:ext cx="30846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人机交互</a:t>
            </a:r>
            <a:r>
              <a:rPr lang="zh-CN" altLang="en-US" b="1" dirty="0"/>
              <a:t>复杂度</a:t>
            </a:r>
            <a:r>
              <a:rPr lang="zh-CN" altLang="en-US" dirty="0"/>
              <a:t>计算及优化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560" y="1396963"/>
            <a:ext cx="3238500" cy="1358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2807" y="1958936"/>
            <a:ext cx="30846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一、基于熵值法的</a:t>
            </a:r>
            <a:r>
              <a:rPr lang="en-US" altLang="zh-CN" b="1" dirty="0"/>
              <a:t>HMIC</a:t>
            </a:r>
            <a:r>
              <a:rPr lang="zh-CN" altLang="en-US" b="1" dirty="0"/>
              <a:t>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4004" y="1205846"/>
            <a:ext cx="30846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二、粒子群算法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" y="2680910"/>
            <a:ext cx="3653849" cy="10730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07631" y="1958936"/>
            <a:ext cx="3653849" cy="327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en-US" altLang="zh-CN" b="1" kern="100" dirty="0">
                <a:solidFill>
                  <a:srgbClr val="7030A0"/>
                </a:solidFill>
                <a:effectLst/>
                <a:highlight>
                  <a:srgbClr val="FFFFFF"/>
                </a:highlight>
                <a:ea typeface="等线" panose="02010600030101010101" pitchFamily="2" charset="-122"/>
                <a:cs typeface="+mn-lt"/>
              </a:rPr>
              <a:t>PSO</a:t>
            </a:r>
            <a:r>
              <a:rPr lang="zh-CN" altLang="zh-CN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是一种基于群体智能的优化算法，它模拟了鸟群觅食或鱼群游动的过程，通过个体间的信息共享，找到问题的最优解。通常用于求解连续和离散的多目标优化问题。与一些传统优化算法相比，</a:t>
            </a:r>
            <a:r>
              <a:rPr lang="en-US" altLang="zh-CN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PSO </a:t>
            </a:r>
            <a:r>
              <a:rPr lang="zh-CN" altLang="zh-CN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还通常具有较快的收敛速度。所以在人机交互系统趋于复杂的情况下，同样可以使用粒子群优化算法高效地进行求解</a:t>
            </a:r>
            <a:endParaRPr lang="zh-CN" altLang="zh-CN" kern="100" dirty="0">
              <a:effectLst/>
              <a:highlight>
                <a:srgbClr val="FFFFFF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18" y="3821799"/>
            <a:ext cx="3425456" cy="2488377"/>
          </a:xfrm>
          <a:prstGeom prst="rect">
            <a:avLst/>
          </a:prstGeom>
        </p:spPr>
      </p:pic>
      <p:pic>
        <p:nvPicPr>
          <p:cNvPr id="21" name="图片 20" descr="图示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60" y="2755900"/>
            <a:ext cx="2330450" cy="2330450"/>
          </a:xfrm>
          <a:prstGeom prst="rect">
            <a:avLst/>
          </a:prstGeom>
        </p:spPr>
      </p:pic>
      <p:pic>
        <p:nvPicPr>
          <p:cNvPr id="24" name="图片 23" descr="图表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32" y="5509895"/>
            <a:ext cx="4010025" cy="933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20224288 </a:t>
            </a:r>
            <a:r>
              <a:rPr lang="zh-CN" altLang="en-US" sz="2000" b="1" dirty="0">
                <a:latin typeface="+mn-ea"/>
                <a:cs typeface="+mn-ea"/>
              </a:rPr>
              <a:t>王俊杰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7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3835" y="2662555"/>
            <a:ext cx="4032250" cy="402844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83405" y="5351145"/>
            <a:ext cx="5762625" cy="132651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66b1ab54afcecd89f067a4a04ea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256540"/>
            <a:ext cx="3337560" cy="47688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803255" y="5276215"/>
            <a:ext cx="3611880" cy="3611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" y="138430"/>
            <a:ext cx="12018645" cy="66167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349865" y="5048885"/>
            <a:ext cx="3611880" cy="3611880"/>
          </a:xfrm>
          <a:prstGeom prst="ellipse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030A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70510" y="1617345"/>
            <a:ext cx="2867025" cy="63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42035" y="10636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/>
              <a:t>研究问题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3365" y="1853565"/>
            <a:ext cx="4518660" cy="2306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在绝大多数的火灾救援情况中，救灾机器人在复杂环境中的搜索效率和成功率是最值得关注的一点。不同的协调算法在其中扮演着至关重要的角色，</a:t>
            </a:r>
            <a:r>
              <a:rPr lang="en-US" altLang="zh-CN" b="1">
                <a:solidFill>
                  <a:srgbClr val="7030A0"/>
                </a:solidFill>
              </a:rPr>
              <a:t>螺旋搜索法</a:t>
            </a:r>
            <a:r>
              <a:rPr lang="en-US" altLang="zh-CN"/>
              <a:t>通过螺旋路径逐步扩展搜索区域</a:t>
            </a:r>
            <a:r>
              <a:rPr lang="zh-CN" altLang="en-US"/>
              <a:t>；</a:t>
            </a:r>
            <a:r>
              <a:rPr lang="en-US" altLang="zh-CN" b="1">
                <a:solidFill>
                  <a:srgbClr val="7030A0"/>
                </a:solidFill>
              </a:rPr>
              <a:t>网格搜索法</a:t>
            </a:r>
            <a:r>
              <a:rPr lang="en-US" altLang="zh-CN"/>
              <a:t>则通过预定义的网格路径确保全面覆盖</a:t>
            </a:r>
            <a:r>
              <a:rPr lang="zh-CN" altLang="en-US"/>
              <a:t>；</a:t>
            </a:r>
            <a:r>
              <a:rPr lang="zh-CN" altLang="en-US" b="1">
                <a:solidFill>
                  <a:srgbClr val="7030A0"/>
                </a:solidFill>
              </a:rPr>
              <a:t>随机游走法</a:t>
            </a:r>
            <a:r>
              <a:rPr lang="zh-CN" altLang="en-US"/>
              <a:t>在未知或动态变化的环境中表现较好，但其搜索效率相对较低。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96735" y="640080"/>
            <a:ext cx="4906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/>
              <a:t>实验设计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87670" y="1290320"/>
            <a:ext cx="5193030" cy="5078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solidFill>
                  <a:srgbClr val="7030A0"/>
                </a:solidFill>
              </a:rPr>
              <a:t>螺旋搜索法</a:t>
            </a:r>
            <a:r>
              <a:rPr lang="zh-CN" altLang="en-US"/>
              <a:t>（Spiral Search Algorithm）：机器人从起始点开始，沿着螺旋路径逐步扩展搜索区域。</a:t>
            </a:r>
          </a:p>
          <a:p>
            <a:r>
              <a:rPr lang="en-US" altLang="zh-CN" b="1">
                <a:solidFill>
                  <a:srgbClr val="7030A0"/>
                </a:solidFill>
              </a:rPr>
              <a:t>网格搜索法</a:t>
            </a:r>
            <a:r>
              <a:rPr lang="zh-CN" altLang="en-US"/>
              <a:t>（Grid Search Algorithm）：机器人按照预定义的网格路径进行系统性搜索，确保尽可能覆盖所有区域。</a:t>
            </a:r>
          </a:p>
          <a:p>
            <a:r>
              <a:rPr lang="en-US" altLang="zh-CN" b="1">
                <a:solidFill>
                  <a:srgbClr val="7030A0"/>
                </a:solidFill>
              </a:rPr>
              <a:t>随机游走法</a:t>
            </a:r>
            <a:r>
              <a:rPr lang="zh-CN" altLang="en-US"/>
              <a:t>（Random Walk Algorithm）：机器人随机选择方向进行搜索，适用于未知或动态变化的环境。</a:t>
            </a:r>
          </a:p>
          <a:p>
            <a:endParaRPr lang="zh-CN" altLang="en-US"/>
          </a:p>
          <a:p>
            <a:r>
              <a:rPr lang="en-US" altLang="zh-CN" b="1"/>
              <a:t>性能指标</a:t>
            </a:r>
            <a:r>
              <a:rPr lang="zh-CN" altLang="en-US" b="1"/>
              <a:t>：</a:t>
            </a:r>
          </a:p>
          <a:p>
            <a:r>
              <a:rPr lang="zh-CN" altLang="en-US" b="1"/>
              <a:t>（</a:t>
            </a:r>
            <a:r>
              <a:rPr lang="zh-CN" altLang="en-US"/>
              <a:t>1） 反应时间：从任务开始到机器人启动搜索的时间。</a:t>
            </a:r>
          </a:p>
          <a:p>
            <a:r>
              <a:rPr lang="zh-CN" altLang="en-US"/>
              <a:t>（2） 成功率：在规定时间内成功找到幸存者的比例。</a:t>
            </a:r>
          </a:p>
          <a:p>
            <a:r>
              <a:rPr lang="zh-CN" altLang="en-US"/>
              <a:t>（3） 覆盖率：机器人在规定时间内覆盖的区域百分比。</a:t>
            </a:r>
          </a:p>
          <a:p>
            <a:endParaRPr lang="zh-CN" altLang="en-US"/>
          </a:p>
        </p:txBody>
      </p:sp>
      <p:pic>
        <p:nvPicPr>
          <p:cNvPr id="5" name="图片 4" descr="屏幕截图 2024-06-11 2330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" y="4164330"/>
            <a:ext cx="2713990" cy="2555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13875" y="334645"/>
            <a:ext cx="2508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  <a:cs typeface="+mn-ea"/>
              </a:rPr>
              <a:t>20223495 </a:t>
            </a:r>
            <a:r>
              <a:rPr lang="zh-CN" altLang="en-US" sz="2000" b="1" dirty="0">
                <a:latin typeface="+mn-ea"/>
                <a:cs typeface="+mn-ea"/>
              </a:rPr>
              <a:t>陈剑飞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224010" y="733425"/>
            <a:ext cx="2698115" cy="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367770" y="5970905"/>
            <a:ext cx="67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0910" y="4236720"/>
            <a:ext cx="2584450" cy="245427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IyOWNmYzBkNmUyYTBmOWRlZTg1ZTE0MDMwNzNkZT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1119</Words>
  <Application>Microsoft Office PowerPoint</Application>
  <PresentationFormat>宽屏</PresentationFormat>
  <Paragraphs>114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华文琥珀</vt:lpstr>
      <vt:lpstr>宋体</vt:lpstr>
      <vt:lpstr>Arial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JingHua Xu</cp:lastModifiedBy>
  <cp:revision>158</cp:revision>
  <dcterms:created xsi:type="dcterms:W3CDTF">2019-06-19T02:08:00Z</dcterms:created>
  <dcterms:modified xsi:type="dcterms:W3CDTF">2024-06-12T08:38:07Z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B5E049D6374B4F9EAD444BBD940AE2F9_11</vt:lpwstr>
  </property>
</Properties>
</file>